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85" r:id="rId4"/>
    <p:sldId id="287" r:id="rId5"/>
    <p:sldId id="264" r:id="rId6"/>
    <p:sldId id="288" r:id="rId7"/>
    <p:sldId id="265" r:id="rId8"/>
    <p:sldId id="268" r:id="rId9"/>
    <p:sldId id="303" r:id="rId10"/>
    <p:sldId id="269" r:id="rId11"/>
    <p:sldId id="271" r:id="rId12"/>
    <p:sldId id="270" r:id="rId13"/>
    <p:sldId id="289" r:id="rId14"/>
    <p:sldId id="273" r:id="rId15"/>
    <p:sldId id="290" r:id="rId16"/>
    <p:sldId id="286" r:id="rId17"/>
    <p:sldId id="306" r:id="rId18"/>
    <p:sldId id="291" r:id="rId19"/>
    <p:sldId id="274" r:id="rId20"/>
    <p:sldId id="292" r:id="rId21"/>
    <p:sldId id="275" r:id="rId22"/>
    <p:sldId id="276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A2E46C"/>
    <a:srgbClr val="E9DD24"/>
    <a:srgbClr val="FF4ED4"/>
    <a:srgbClr val="2A50FF"/>
    <a:srgbClr val="42E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00" autoAdjust="0"/>
  </p:normalViewPr>
  <p:slideViewPr>
    <p:cSldViewPr snapToGrid="0" snapToObjects="1">
      <p:cViewPr varScale="1">
        <p:scale>
          <a:sx n="91" d="100"/>
          <a:sy n="91" d="100"/>
        </p:scale>
        <p:origin x="-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2B823C-BCAD-2B45-9AE0-855595FD7483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90D765-A235-E941-8A83-B4A40A0E6F37}">
      <dgm:prSet/>
      <dgm:spPr/>
      <dgm:t>
        <a:bodyPr/>
        <a:lstStyle/>
        <a:p>
          <a:pPr rtl="0"/>
          <a:r>
            <a:rPr lang="en-US" dirty="0" smtClean="0"/>
            <a:t>Stuff out there</a:t>
          </a:r>
          <a:endParaRPr lang="en-US" dirty="0"/>
        </a:p>
      </dgm:t>
    </dgm:pt>
    <dgm:pt modelId="{D2FE63B7-C7BF-B64B-87D7-96C9AAF10505}" type="parTrans" cxnId="{2A2F5C47-77C5-A041-BEB6-D1F562BDC52F}">
      <dgm:prSet/>
      <dgm:spPr/>
      <dgm:t>
        <a:bodyPr/>
        <a:lstStyle/>
        <a:p>
          <a:endParaRPr lang="en-US"/>
        </a:p>
      </dgm:t>
    </dgm:pt>
    <dgm:pt modelId="{F8416C90-28A0-1F41-AF13-D168F94F66D6}" type="sibTrans" cxnId="{2A2F5C47-77C5-A041-BEB6-D1F562BDC52F}">
      <dgm:prSet/>
      <dgm:spPr/>
      <dgm:t>
        <a:bodyPr/>
        <a:lstStyle/>
        <a:p>
          <a:endParaRPr lang="en-US"/>
        </a:p>
      </dgm:t>
    </dgm:pt>
    <dgm:pt modelId="{FA5A1CC5-4DEC-B946-8C12-80ADDE4C715F}">
      <dgm:prSet/>
      <dgm:spPr/>
      <dgm:t>
        <a:bodyPr/>
        <a:lstStyle/>
        <a:p>
          <a:pPr rtl="0"/>
          <a:r>
            <a:rPr lang="en-US" dirty="0" smtClean="0"/>
            <a:t>Therapy</a:t>
          </a:r>
          <a:endParaRPr lang="en-US" dirty="0"/>
        </a:p>
      </dgm:t>
    </dgm:pt>
    <dgm:pt modelId="{47FFB125-9C0F-0D4C-B710-4E8FB7931BE4}" type="parTrans" cxnId="{1250EC8C-4E34-6F40-A1FE-4CA3A3615E74}">
      <dgm:prSet/>
      <dgm:spPr/>
      <dgm:t>
        <a:bodyPr/>
        <a:lstStyle/>
        <a:p>
          <a:endParaRPr lang="en-US"/>
        </a:p>
      </dgm:t>
    </dgm:pt>
    <dgm:pt modelId="{8CD22DDA-02D7-8C4C-88E8-78AA3CDB85ED}" type="sibTrans" cxnId="{1250EC8C-4E34-6F40-A1FE-4CA3A3615E74}">
      <dgm:prSet/>
      <dgm:spPr/>
      <dgm:t>
        <a:bodyPr/>
        <a:lstStyle/>
        <a:p>
          <a:endParaRPr lang="en-US"/>
        </a:p>
      </dgm:t>
    </dgm:pt>
    <dgm:pt modelId="{1594F0AB-CB3C-A84C-A89B-ABC0412F09FC}">
      <dgm:prSet/>
      <dgm:spPr/>
      <dgm:t>
        <a:bodyPr/>
        <a:lstStyle/>
        <a:p>
          <a:pPr rtl="0"/>
          <a:r>
            <a:rPr lang="en-US" dirty="0" smtClean="0"/>
            <a:t>Us</a:t>
          </a:r>
          <a:endParaRPr lang="en-US" dirty="0"/>
        </a:p>
      </dgm:t>
    </dgm:pt>
    <dgm:pt modelId="{62BBE1BA-849B-AE42-83CD-8A08AAF75D7A}" type="parTrans" cxnId="{5563EE51-6AF6-CA44-8C47-1AB71524ACD1}">
      <dgm:prSet/>
      <dgm:spPr/>
      <dgm:t>
        <a:bodyPr/>
        <a:lstStyle/>
        <a:p>
          <a:endParaRPr lang="en-US"/>
        </a:p>
      </dgm:t>
    </dgm:pt>
    <dgm:pt modelId="{D1588C5C-4C28-B443-A260-39A8338A54FE}" type="sibTrans" cxnId="{5563EE51-6AF6-CA44-8C47-1AB71524ACD1}">
      <dgm:prSet/>
      <dgm:spPr/>
      <dgm:t>
        <a:bodyPr/>
        <a:lstStyle/>
        <a:p>
          <a:endParaRPr lang="en-US"/>
        </a:p>
      </dgm:t>
    </dgm:pt>
    <dgm:pt modelId="{7D96AECC-2F77-BC4F-86BC-46031FE43A70}" type="pres">
      <dgm:prSet presAssocID="{552B823C-BCAD-2B45-9AE0-855595FD74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F9A38C-3E70-3C42-BE0E-9F62647D36AA}" type="pres">
      <dgm:prSet presAssocID="{B890D765-A235-E941-8A83-B4A40A0E6F3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03346-F3BE-A54F-99BA-5E048FD50EBA}" type="pres">
      <dgm:prSet presAssocID="{F8416C90-28A0-1F41-AF13-D168F94F66D6}" presName="parTxOnlySpace" presStyleCnt="0"/>
      <dgm:spPr/>
    </dgm:pt>
    <dgm:pt modelId="{7BA1F9CE-D229-B742-B307-8ACB411B5F15}" type="pres">
      <dgm:prSet presAssocID="{FA5A1CC5-4DEC-B946-8C12-80ADDE4C715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426C9-190D-CC4D-BD91-A67E1FEABB39}" type="pres">
      <dgm:prSet presAssocID="{8CD22DDA-02D7-8C4C-88E8-78AA3CDB85ED}" presName="parTxOnlySpace" presStyleCnt="0"/>
      <dgm:spPr/>
    </dgm:pt>
    <dgm:pt modelId="{B4D3D49B-52CB-2940-8485-3DED761E12BC}" type="pres">
      <dgm:prSet presAssocID="{1594F0AB-CB3C-A84C-A89B-ABC0412F09F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2F5C47-77C5-A041-BEB6-D1F562BDC52F}" srcId="{552B823C-BCAD-2B45-9AE0-855595FD7483}" destId="{B890D765-A235-E941-8A83-B4A40A0E6F37}" srcOrd="0" destOrd="0" parTransId="{D2FE63B7-C7BF-B64B-87D7-96C9AAF10505}" sibTransId="{F8416C90-28A0-1F41-AF13-D168F94F66D6}"/>
    <dgm:cxn modelId="{7B071AE2-F11A-EB4D-95FF-CE01455F73E0}" type="presOf" srcId="{552B823C-BCAD-2B45-9AE0-855595FD7483}" destId="{7D96AECC-2F77-BC4F-86BC-46031FE43A70}" srcOrd="0" destOrd="0" presId="urn:microsoft.com/office/officeart/2005/8/layout/chevron1"/>
    <dgm:cxn modelId="{1250EC8C-4E34-6F40-A1FE-4CA3A3615E74}" srcId="{552B823C-BCAD-2B45-9AE0-855595FD7483}" destId="{FA5A1CC5-4DEC-B946-8C12-80ADDE4C715F}" srcOrd="1" destOrd="0" parTransId="{47FFB125-9C0F-0D4C-B710-4E8FB7931BE4}" sibTransId="{8CD22DDA-02D7-8C4C-88E8-78AA3CDB85ED}"/>
    <dgm:cxn modelId="{78374064-7256-0545-A0A7-34B65134EA05}" type="presOf" srcId="{1594F0AB-CB3C-A84C-A89B-ABC0412F09FC}" destId="{B4D3D49B-52CB-2940-8485-3DED761E12BC}" srcOrd="0" destOrd="0" presId="urn:microsoft.com/office/officeart/2005/8/layout/chevron1"/>
    <dgm:cxn modelId="{5563EE51-6AF6-CA44-8C47-1AB71524ACD1}" srcId="{552B823C-BCAD-2B45-9AE0-855595FD7483}" destId="{1594F0AB-CB3C-A84C-A89B-ABC0412F09FC}" srcOrd="2" destOrd="0" parTransId="{62BBE1BA-849B-AE42-83CD-8A08AAF75D7A}" sibTransId="{D1588C5C-4C28-B443-A260-39A8338A54FE}"/>
    <dgm:cxn modelId="{2DAE6338-A704-A940-AF48-1B5DC0C48FF1}" type="presOf" srcId="{B890D765-A235-E941-8A83-B4A40A0E6F37}" destId="{D7F9A38C-3E70-3C42-BE0E-9F62647D36AA}" srcOrd="0" destOrd="0" presId="urn:microsoft.com/office/officeart/2005/8/layout/chevron1"/>
    <dgm:cxn modelId="{FDEDED57-69C6-864E-881E-75A320BD6F1F}" type="presOf" srcId="{FA5A1CC5-4DEC-B946-8C12-80ADDE4C715F}" destId="{7BA1F9CE-D229-B742-B307-8ACB411B5F15}" srcOrd="0" destOrd="0" presId="urn:microsoft.com/office/officeart/2005/8/layout/chevron1"/>
    <dgm:cxn modelId="{49799C87-565C-FB46-9201-49B3BF757C8E}" type="presParOf" srcId="{7D96AECC-2F77-BC4F-86BC-46031FE43A70}" destId="{D7F9A38C-3E70-3C42-BE0E-9F62647D36AA}" srcOrd="0" destOrd="0" presId="urn:microsoft.com/office/officeart/2005/8/layout/chevron1"/>
    <dgm:cxn modelId="{5ED8FE98-762D-E949-AA6C-F4FC53670DF9}" type="presParOf" srcId="{7D96AECC-2F77-BC4F-86BC-46031FE43A70}" destId="{C6203346-F3BE-A54F-99BA-5E048FD50EBA}" srcOrd="1" destOrd="0" presId="urn:microsoft.com/office/officeart/2005/8/layout/chevron1"/>
    <dgm:cxn modelId="{172F124F-644B-E54E-8A20-6BA2EE673A97}" type="presParOf" srcId="{7D96AECC-2F77-BC4F-86BC-46031FE43A70}" destId="{7BA1F9CE-D229-B742-B307-8ACB411B5F15}" srcOrd="2" destOrd="0" presId="urn:microsoft.com/office/officeart/2005/8/layout/chevron1"/>
    <dgm:cxn modelId="{3DBA0591-7606-1A45-A6C4-B78C6914E8B2}" type="presParOf" srcId="{7D96AECC-2F77-BC4F-86BC-46031FE43A70}" destId="{F13426C9-190D-CC4D-BD91-A67E1FEABB39}" srcOrd="3" destOrd="0" presId="urn:microsoft.com/office/officeart/2005/8/layout/chevron1"/>
    <dgm:cxn modelId="{0DF1320D-BE24-054B-8108-16F580B1A9FD}" type="presParOf" srcId="{7D96AECC-2F77-BC4F-86BC-46031FE43A70}" destId="{B4D3D49B-52CB-2940-8485-3DED761E12B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9A38C-3E70-3C42-BE0E-9F62647D36AA}">
      <dsp:nvSpPr>
        <dsp:cNvPr id="0" name=""/>
        <dsp:cNvSpPr/>
      </dsp:nvSpPr>
      <dsp:spPr>
        <a:xfrm>
          <a:off x="2388" y="392878"/>
          <a:ext cx="2910222" cy="11640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Stuff out there</a:t>
          </a:r>
          <a:endParaRPr lang="en-US" sz="3600" kern="1200" dirty="0"/>
        </a:p>
      </dsp:txBody>
      <dsp:txXfrm>
        <a:off x="584432" y="392878"/>
        <a:ext cx="1746134" cy="1164088"/>
      </dsp:txXfrm>
    </dsp:sp>
    <dsp:sp modelId="{7BA1F9CE-D229-B742-B307-8ACB411B5F15}">
      <dsp:nvSpPr>
        <dsp:cNvPr id="0" name=""/>
        <dsp:cNvSpPr/>
      </dsp:nvSpPr>
      <dsp:spPr>
        <a:xfrm>
          <a:off x="2621588" y="392878"/>
          <a:ext cx="2910222" cy="11640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Therapy</a:t>
          </a:r>
          <a:endParaRPr lang="en-US" sz="3600" kern="1200" dirty="0"/>
        </a:p>
      </dsp:txBody>
      <dsp:txXfrm>
        <a:off x="3203632" y="392878"/>
        <a:ext cx="1746134" cy="1164088"/>
      </dsp:txXfrm>
    </dsp:sp>
    <dsp:sp modelId="{B4D3D49B-52CB-2940-8485-3DED761E12BC}">
      <dsp:nvSpPr>
        <dsp:cNvPr id="0" name=""/>
        <dsp:cNvSpPr/>
      </dsp:nvSpPr>
      <dsp:spPr>
        <a:xfrm>
          <a:off x="5240788" y="392878"/>
          <a:ext cx="2910222" cy="11640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Us</a:t>
          </a:r>
          <a:endParaRPr lang="en-US" sz="3600" kern="1200" dirty="0"/>
        </a:p>
      </dsp:txBody>
      <dsp:txXfrm>
        <a:off x="5822832" y="392878"/>
        <a:ext cx="1746134" cy="1164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548C2-19D9-3E4F-9F28-5C8BAFA85430}" type="datetimeFigureOut">
              <a:rPr lang="en-US" smtClean="0"/>
              <a:t>9/9/17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01715-7A92-5641-AAB9-A51AB8D5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45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15651-D853-D240-93B3-C794CDCA0844}" type="datetimeFigureOut">
              <a:rPr lang="en-US" smtClean="0"/>
              <a:t>9/9/17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A0754-A5BB-9348-A18E-054B1AF3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5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ready to make lots of mistakes.  Learn to embrace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A0754-A5BB-9348-A18E-054B1AF32A7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9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19AC84-D8AD-5941-8F8F-2612369718E6}" type="datetimeFigureOut">
              <a:rPr lang="en-US" smtClean="0"/>
              <a:t>9/9/17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76C16F-16E6-1645-85E1-E79E489A40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10" y="1796373"/>
            <a:ext cx="863539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FAP SKILLS TRAINING:</a:t>
            </a:r>
            <a:br>
              <a:rPr lang="en-US" dirty="0" smtClean="0"/>
            </a:br>
            <a:r>
              <a:rPr lang="en-US" sz="6000" dirty="0" smtClean="0"/>
              <a:t>Evoking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PLUMMER LOUDON, PhD.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48400"/>
            <a:ext cx="162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4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Disrupt Emotional Avoidance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8223" y="1600199"/>
            <a:ext cx="8153400" cy="5080474"/>
          </a:xfrm>
        </p:spPr>
        <p:txBody>
          <a:bodyPr>
            <a:normAutofit/>
          </a:bodyPr>
          <a:lstStyle/>
          <a:p>
            <a:pPr marL="320040" lvl="1" indent="0">
              <a:buNone/>
            </a:pPr>
            <a:r>
              <a:rPr lang="en-US" sz="4000" u="sng" dirty="0" smtClean="0"/>
              <a:t>Amplify </a:t>
            </a:r>
            <a:r>
              <a:rPr lang="en-US" sz="4000" i="1" u="sng" dirty="0" smtClean="0"/>
              <a:t>your</a:t>
            </a:r>
            <a:r>
              <a:rPr lang="en-US" sz="4000" u="sng" dirty="0" smtClean="0"/>
              <a:t> emotional response:</a:t>
            </a:r>
            <a:endParaRPr lang="en-US" sz="1600" dirty="0"/>
          </a:p>
          <a:p>
            <a:pPr marL="777240" lvl="1" indent="-457200"/>
            <a:r>
              <a:rPr lang="en-US" sz="3000" dirty="0" smtClean="0"/>
              <a:t>Attune to your own emotions as you empathize with your client.</a:t>
            </a:r>
          </a:p>
          <a:p>
            <a:pPr marL="777240" lvl="1" indent="-457200"/>
            <a:r>
              <a:rPr lang="en-US" sz="3000" u="sng" dirty="0" smtClean="0"/>
              <a:t>Amplify your expression of those emotions, particularly if the client tends to avoid feeling them.</a:t>
            </a:r>
          </a:p>
          <a:p>
            <a:pPr marL="777240" lvl="1" indent="-457200"/>
            <a:r>
              <a:rPr lang="en-US" sz="3000" dirty="0" smtClean="0"/>
              <a:t>Caution: titrate to your client – ask them “what are you feeling as you see my tears?”  Too much emotion </a:t>
            </a:r>
            <a:r>
              <a:rPr lang="en-US" sz="3000" dirty="0" smtClean="0">
                <a:sym typeface="Wingdings"/>
              </a:rPr>
              <a:t> care-taking, dissociation, emotionally unsafe.</a:t>
            </a:r>
            <a:endParaRPr lang="en-US" sz="3000" dirty="0" smtClean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416224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Disrupt Emotional Avoidance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299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5200" u="sng" dirty="0" smtClean="0"/>
              <a:t>Block their blocking: </a:t>
            </a:r>
          </a:p>
          <a:p>
            <a:pPr marL="834390" lvl="1" indent="-514350">
              <a:buFont typeface="Arial"/>
              <a:buChar char="•"/>
            </a:pPr>
            <a:r>
              <a:rPr lang="en-US" sz="3800" b="1" dirty="0" smtClean="0"/>
              <a:t>Inappropriate affect</a:t>
            </a:r>
            <a:r>
              <a:rPr lang="en-US" sz="3800" dirty="0" smtClean="0"/>
              <a:t>: </a:t>
            </a:r>
            <a:r>
              <a:rPr lang="en-US" sz="3800" i="1" dirty="0" smtClean="0"/>
              <a:t>“can you drop the smile as you tell me about…?”</a:t>
            </a:r>
          </a:p>
          <a:p>
            <a:pPr marL="834390" lvl="1" indent="-514350">
              <a:buFont typeface="Arial"/>
              <a:buChar char="•"/>
            </a:pPr>
            <a:r>
              <a:rPr lang="en-US" sz="3800" b="1" dirty="0" smtClean="0"/>
              <a:t>Rigid/tense body</a:t>
            </a:r>
            <a:r>
              <a:rPr lang="en-US" sz="3800" dirty="0" smtClean="0"/>
              <a:t>: </a:t>
            </a:r>
            <a:r>
              <a:rPr lang="en-US" sz="3800" i="1" dirty="0" smtClean="0"/>
              <a:t>“Can you breathe tenderness into your shoulders, jaw, and belly before you continue?”</a:t>
            </a:r>
          </a:p>
          <a:p>
            <a:pPr marL="834390" lvl="1" indent="-514350">
              <a:buFont typeface="Arial"/>
              <a:buChar char="•"/>
            </a:pPr>
            <a:r>
              <a:rPr lang="en-US" sz="3800" b="1" dirty="0" smtClean="0"/>
              <a:t>Poor eye contact</a:t>
            </a:r>
            <a:r>
              <a:rPr lang="en-US" sz="3800" dirty="0" smtClean="0"/>
              <a:t>: </a:t>
            </a:r>
            <a:r>
              <a:rPr lang="en-US" sz="3800" i="1" dirty="0" smtClean="0"/>
              <a:t>“I want to make sure we’re both all here. Can you find and stay with my eyes so that we can feel what you’re saying together, in connection?” </a:t>
            </a:r>
            <a:endParaRPr lang="en-US" sz="3800" dirty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161110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Disrupt Emotional Avoidance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408341"/>
            <a:ext cx="8153400" cy="1270015"/>
          </a:xfrm>
        </p:spPr>
        <p:txBody>
          <a:bodyPr>
            <a:normAutofit lnSpcReduction="10000"/>
          </a:bodyPr>
          <a:lstStyle/>
          <a:p>
            <a:pPr marL="320040" lvl="1" indent="0" algn="ctr">
              <a:buNone/>
            </a:pPr>
            <a:r>
              <a:rPr lang="en-US" sz="4000" u="sng" dirty="0" smtClean="0"/>
              <a:t>Ask about visible signs </a:t>
            </a:r>
          </a:p>
          <a:p>
            <a:pPr marL="320040" lvl="1" indent="0" algn="ctr">
              <a:buNone/>
            </a:pPr>
            <a:r>
              <a:rPr lang="en-US" sz="4000" u="sng" dirty="0" smtClean="0"/>
              <a:t>of emotional avoidance</a:t>
            </a:r>
            <a:endParaRPr lang="en-US" sz="2900" dirty="0" smtClean="0"/>
          </a:p>
          <a:p>
            <a:pPr marL="834390" lvl="1" indent="-514350" algn="ctr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83721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47" y="1550575"/>
            <a:ext cx="6957051" cy="217740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Move into the present moment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14972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422978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Shift to present moment process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15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Move the conversation from content </a:t>
            </a:r>
            <a:r>
              <a:rPr lang="en-US" sz="2400" dirty="0" smtClean="0"/>
              <a:t>(e.g., stories about the past or future) </a:t>
            </a:r>
            <a:r>
              <a:rPr lang="en-US" sz="3500" dirty="0" smtClean="0"/>
              <a:t>into the process that’s unfolding in the room</a:t>
            </a:r>
          </a:p>
          <a:p>
            <a:pPr marL="834390" lvl="1" indent="-514350">
              <a:buFont typeface="Arial"/>
              <a:buChar char="•"/>
            </a:pPr>
            <a:r>
              <a:rPr lang="en-US" sz="3000" i="1" dirty="0" smtClean="0"/>
              <a:t>Did you notice how you just…</a:t>
            </a:r>
          </a:p>
          <a:p>
            <a:pPr marL="834390" lvl="1" indent="-514350">
              <a:buFont typeface="Arial"/>
              <a:buChar char="•"/>
            </a:pPr>
            <a:r>
              <a:rPr lang="en-US" sz="3000" i="1" dirty="0" smtClean="0"/>
              <a:t>You’re telling me all about the feelings you had about your divorce in the past.  What are you feeling right here, right now as you share this with me?</a:t>
            </a:r>
          </a:p>
          <a:p>
            <a:pPr marL="514350" indent="-514350">
              <a:buFont typeface="Arial"/>
              <a:buChar char="•"/>
            </a:pPr>
            <a:endParaRPr lang="en-US" sz="3500" dirty="0" smtClean="0"/>
          </a:p>
          <a:p>
            <a:pPr marL="514350" indent="-514350">
              <a:buFont typeface="Arial"/>
              <a:buChar char="•"/>
            </a:pPr>
            <a:endParaRPr lang="en-US" sz="3500" dirty="0" smtClean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177977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47" y="1550575"/>
            <a:ext cx="6957051" cy="217740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Out-to-in parallels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38771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iped Right Arrow 6"/>
          <p:cNvSpPr/>
          <p:nvPr/>
        </p:nvSpPr>
        <p:spPr>
          <a:xfrm>
            <a:off x="250399" y="3916337"/>
            <a:ext cx="8674504" cy="2941663"/>
          </a:xfrm>
          <a:prstGeom prst="stripedRightArrow">
            <a:avLst>
              <a:gd name="adj1" fmla="val 73386"/>
              <a:gd name="adj2" fmla="val 34013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Increasing intimacy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Make “out-to-in” parallels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56300"/>
            <a:ext cx="8153400" cy="270116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/>
              <a:buChar char="•"/>
            </a:pPr>
            <a:r>
              <a:rPr lang="en-US" sz="3200" dirty="0" smtClean="0"/>
              <a:t>Out-to-ins and in-to-outs are part of Rule 5 – generalizing in-session change to out-of-session behavior.  </a:t>
            </a:r>
          </a:p>
          <a:p>
            <a:pPr marL="514350" indent="-514350">
              <a:buFont typeface="Arial"/>
              <a:buChar char="•"/>
            </a:pPr>
            <a:r>
              <a:rPr lang="en-US" sz="3200" dirty="0" smtClean="0"/>
              <a:t>They can also be antecedents/evokes (</a:t>
            </a:r>
            <a:r>
              <a:rPr lang="en-US" sz="3200" dirty="0" err="1" smtClean="0"/>
              <a:t>S</a:t>
            </a:r>
            <a:r>
              <a:rPr lang="en-US" sz="3200" baseline="30000" dirty="0" err="1" smtClean="0"/>
              <a:t>Ev</a:t>
            </a:r>
            <a:r>
              <a:rPr lang="en-US" sz="3200" dirty="0" smtClean="0"/>
              <a:t>) for more CRB:</a:t>
            </a:r>
          </a:p>
          <a:p>
            <a:pPr marL="834390" lvl="1" indent="-514350">
              <a:buFont typeface="Arial"/>
              <a:buChar char="•"/>
            </a:pPr>
            <a:r>
              <a:rPr lang="en-US" dirty="0" smtClean="0"/>
              <a:t>By pointing to the therapeutic relationship as a parallel to outside relationships, </a:t>
            </a:r>
            <a:r>
              <a:rPr lang="en-US" u="sng" dirty="0" smtClean="0"/>
              <a:t>intimacy is increased</a:t>
            </a:r>
            <a:r>
              <a:rPr lang="en-US" dirty="0" smtClean="0"/>
              <a:t>.</a:t>
            </a:r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604333"/>
              </p:ext>
            </p:extLst>
          </p:nvPr>
        </p:nvGraphicFramePr>
        <p:xfrm>
          <a:off x="533400" y="4416231"/>
          <a:ext cx="8153400" cy="1949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401020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Make “out-to-in” parallels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79458"/>
            <a:ext cx="8153400" cy="412387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/>
              <a:buChar char="•"/>
            </a:pPr>
            <a:r>
              <a:rPr lang="en-US" sz="3200" i="1" dirty="0" smtClean="0"/>
              <a:t>How is that stuff that’s happening “out there” showing up between us?</a:t>
            </a:r>
          </a:p>
          <a:p>
            <a:pPr marL="514350" indent="-514350">
              <a:buFont typeface="Arial"/>
              <a:buChar char="•"/>
            </a:pPr>
            <a:r>
              <a:rPr lang="en-US" sz="3200" i="1" dirty="0" smtClean="0"/>
              <a:t>Have you experienced that feeling in our session today?</a:t>
            </a:r>
          </a:p>
          <a:p>
            <a:pPr marL="514350" indent="-514350">
              <a:buFont typeface="Arial"/>
              <a:buChar char="•"/>
            </a:pPr>
            <a:r>
              <a:rPr lang="en-US" sz="3200" i="1" dirty="0" smtClean="0"/>
              <a:t>Have you ever felt that way with me? About me?</a:t>
            </a:r>
          </a:p>
          <a:p>
            <a:pPr marL="514350" indent="-514350">
              <a:buFont typeface="Arial"/>
              <a:buChar char="•"/>
            </a:pPr>
            <a:r>
              <a:rPr lang="en-US" sz="3200" i="1" dirty="0" smtClean="0"/>
              <a:t>Does that remind you at all of our relationship?</a:t>
            </a:r>
          </a:p>
          <a:p>
            <a:pPr marL="514350" indent="-514350">
              <a:buFont typeface="Arial"/>
              <a:buChar char="•"/>
            </a:pPr>
            <a:r>
              <a:rPr lang="en-US" sz="3200" i="1" dirty="0" smtClean="0"/>
              <a:t>I wonder if you’re bringing up this story because you feel that way about therapy, too? </a:t>
            </a:r>
            <a:r>
              <a:rPr lang="en-US" sz="3200" dirty="0" smtClean="0"/>
              <a:t>(Asking about hidden meaning)</a:t>
            </a:r>
            <a:endParaRPr lang="en-US" sz="3500" dirty="0" smtClean="0"/>
          </a:p>
          <a:p>
            <a:pPr marL="514350" indent="-514350">
              <a:buFont typeface="Arial"/>
              <a:buChar char="•"/>
            </a:pPr>
            <a:endParaRPr lang="en-US" sz="3500" dirty="0" smtClean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402909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47" y="1550575"/>
            <a:ext cx="6957051" cy="217740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Ask directly for crb2’s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38771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Ask directly for a CRB2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79368" y="2438400"/>
            <a:ext cx="3001953" cy="3581400"/>
          </a:xfrm>
        </p:spPr>
        <p:txBody>
          <a:bodyPr>
            <a:normAutofit/>
          </a:bodyPr>
          <a:lstStyle/>
          <a:p>
            <a:r>
              <a:rPr lang="en-US" sz="2600" i="1" dirty="0"/>
              <a:t>Can you sink into that feeling just a few inches more? </a:t>
            </a:r>
            <a:endParaRPr lang="en-US" sz="2600" i="1" dirty="0" smtClean="0"/>
          </a:p>
          <a:p>
            <a:r>
              <a:rPr lang="en-US" sz="2600" i="1" dirty="0" smtClean="0"/>
              <a:t>What is your vision of your ideal self?</a:t>
            </a:r>
          </a:p>
          <a:p>
            <a:r>
              <a:rPr lang="en-US" sz="2600" i="1" dirty="0" smtClean="0"/>
              <a:t>What was hardest about writing your mission statement?</a:t>
            </a:r>
          </a:p>
          <a:p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628733" y="2438399"/>
            <a:ext cx="5278161" cy="4192787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/>
              <a:t>It sounds like you might want to change our time </a:t>
            </a:r>
            <a:r>
              <a:rPr lang="en-US" sz="2800" i="1" dirty="0" smtClean="0"/>
              <a:t>next </a:t>
            </a:r>
            <a:r>
              <a:rPr lang="en-US" sz="2800" i="1" dirty="0"/>
              <a:t>week. </a:t>
            </a:r>
            <a:r>
              <a:rPr lang="en-US" sz="2800" i="1" dirty="0" smtClean="0"/>
              <a:t>Are you willing to ask </a:t>
            </a:r>
            <a:r>
              <a:rPr lang="en-US" sz="2800" i="1" dirty="0"/>
              <a:t>me directly for that? </a:t>
            </a:r>
            <a:endParaRPr lang="en-US" sz="2800" i="1" dirty="0" smtClean="0"/>
          </a:p>
          <a:p>
            <a:r>
              <a:rPr lang="en-US" sz="2800" i="1" dirty="0"/>
              <a:t>What can you do with me right now, to </a:t>
            </a:r>
            <a:r>
              <a:rPr lang="en-US" sz="2800" i="1" dirty="0" smtClean="0"/>
              <a:t>open up just </a:t>
            </a:r>
            <a:r>
              <a:rPr lang="en-US" sz="2800" i="1" dirty="0"/>
              <a:t>a little more </a:t>
            </a:r>
            <a:r>
              <a:rPr lang="en-US" sz="2800" i="1" dirty="0" smtClean="0"/>
              <a:t>to </a:t>
            </a:r>
            <a:r>
              <a:rPr lang="en-US" sz="2800" i="1" dirty="0"/>
              <a:t>my love</a:t>
            </a:r>
            <a:r>
              <a:rPr lang="en-US" sz="2800" i="1" dirty="0" smtClean="0"/>
              <a:t>?</a:t>
            </a:r>
          </a:p>
          <a:p>
            <a:r>
              <a:rPr lang="en-US" sz="2800" i="1" dirty="0"/>
              <a:t>What is hard for you to say to me? </a:t>
            </a:r>
            <a:endParaRPr lang="en-US" sz="2800" i="1" dirty="0" smtClean="0"/>
          </a:p>
          <a:p>
            <a:r>
              <a:rPr lang="en-US" sz="2800" i="1" dirty="0" smtClean="0"/>
              <a:t>How can you be your ideal self with me in this moment?</a:t>
            </a:r>
          </a:p>
          <a:p>
            <a:r>
              <a:rPr lang="en-US" sz="2800" i="1" dirty="0" smtClean="0"/>
              <a:t>What’s the biggest emotional risk you could take with me right now?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79368" y="1752600"/>
            <a:ext cx="3001953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SOFT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628734" y="1752600"/>
            <a:ext cx="5278160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HARD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280335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2: Evoking CRB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00" dirty="0" smtClean="0"/>
          </a:p>
          <a:p>
            <a:pPr marL="0" indent="0" algn="ctr">
              <a:buNone/>
            </a:pPr>
            <a:endParaRPr lang="en-US" sz="300" dirty="0" smtClean="0"/>
          </a:p>
          <a:p>
            <a:pPr marL="0" indent="0" algn="ctr">
              <a:buNone/>
            </a:pPr>
            <a:r>
              <a:rPr lang="en-US" sz="3200" dirty="0" smtClean="0"/>
              <a:t>How do you get CRBs to show up?</a:t>
            </a:r>
            <a:endParaRPr lang="en-US" sz="3200" dirty="0"/>
          </a:p>
          <a:p>
            <a:pPr marL="0" indent="0" algn="ctr">
              <a:buNone/>
            </a:pPr>
            <a:endParaRPr lang="en-US" sz="500" dirty="0" smtClean="0"/>
          </a:p>
          <a:p>
            <a:pPr marL="0" indent="0" algn="ctr">
              <a:buNone/>
            </a:pPr>
            <a:r>
              <a:rPr lang="en-US" sz="5200" dirty="0" smtClean="0"/>
              <a:t>Rule 2: Evoke 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3500" dirty="0" smtClean="0"/>
              <a:t>Evoke: To present (or be) </a:t>
            </a:r>
            <a:r>
              <a:rPr lang="en-US" sz="3500" dirty="0"/>
              <a:t>the evocative stimulus (</a:t>
            </a:r>
            <a:r>
              <a:rPr lang="en-US" sz="3500" dirty="0" err="1" smtClean="0"/>
              <a:t>S</a:t>
            </a:r>
            <a:r>
              <a:rPr lang="en-US" sz="3500" baseline="30000" dirty="0" err="1" smtClean="0"/>
              <a:t>ev</a:t>
            </a:r>
            <a:r>
              <a:rPr lang="en-US" sz="3500" dirty="0" smtClean="0"/>
              <a:t>/S</a:t>
            </a:r>
            <a:r>
              <a:rPr lang="en-US" sz="3500" baseline="30000" dirty="0" smtClean="0"/>
              <a:t>D</a:t>
            </a:r>
            <a:r>
              <a:rPr lang="en-US" sz="3500" dirty="0" smtClean="0"/>
              <a:t>) that calls forth the client’s CRB.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7551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47" y="989730"/>
            <a:ext cx="6957051" cy="3282602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Make yourself the evocative stimulus (</a:t>
            </a:r>
            <a:r>
              <a:rPr lang="en-US" sz="6600" dirty="0" err="1" smtClean="0"/>
              <a:t>S</a:t>
            </a:r>
            <a:r>
              <a:rPr lang="en-US" sz="6600" baseline="30000" dirty="0" err="1" smtClean="0"/>
              <a:t>Ev</a:t>
            </a:r>
            <a:r>
              <a:rPr lang="en-US" sz="6600" dirty="0" smtClean="0"/>
              <a:t>/S</a:t>
            </a:r>
            <a:r>
              <a:rPr lang="en-US" sz="6600" baseline="30000" dirty="0" smtClean="0"/>
              <a:t>D</a:t>
            </a:r>
            <a:r>
              <a:rPr lang="en-US" sz="6600" dirty="0" smtClean="0"/>
              <a:t>)</a:t>
            </a:r>
            <a:endParaRPr lang="en-US" sz="6600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38771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Use yourself!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746476"/>
            <a:ext cx="8294247" cy="4934198"/>
          </a:xfrm>
        </p:spPr>
        <p:txBody>
          <a:bodyPr>
            <a:normAutofit/>
          </a:bodyPr>
          <a:lstStyle/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Self-disclosure (about your </a:t>
            </a:r>
            <a:r>
              <a:rPr lang="en-US" sz="3200" dirty="0"/>
              <a:t>in-session </a:t>
            </a:r>
            <a:r>
              <a:rPr lang="en-US" sz="3200" dirty="0" smtClean="0"/>
              <a:t>and outside life experiences)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Authentic emotional reactions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Your own vulnerability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Your boundaries, limits, needs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Amplified emotional expression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CAUTIONS</a:t>
            </a:r>
          </a:p>
          <a:p>
            <a:pPr marL="834390" lvl="1" indent="-514350">
              <a:buFont typeface="Arial"/>
              <a:buChar char="•"/>
            </a:pPr>
            <a:endParaRPr lang="en-US" sz="2900" dirty="0" smtClean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36473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Embracing mistakes: </a:t>
            </a:r>
            <a:r>
              <a:rPr lang="en-US" sz="3100" dirty="0" smtClean="0"/>
              <a:t>it’s ok to make ‘</a:t>
            </a:r>
            <a:r>
              <a:rPr lang="en-US" sz="3100" dirty="0" err="1" smtClean="0"/>
              <a:t>em</a:t>
            </a:r>
            <a:r>
              <a:rPr lang="en-US" sz="3100" dirty="0" smtClean="0"/>
              <a:t>!</a:t>
            </a:r>
            <a:r>
              <a:rPr lang="en-US" sz="2200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8075" y="1600199"/>
            <a:ext cx="8518820" cy="5080474"/>
          </a:xfrm>
        </p:spPr>
        <p:txBody>
          <a:bodyPr>
            <a:normAutofit/>
          </a:bodyPr>
          <a:lstStyle/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We make “mistakes” all the time (e.g., T1s)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These are natural hard evokes – and often amazing opportunities!</a:t>
            </a:r>
          </a:p>
          <a:p>
            <a:pPr marL="1565910" lvl="3" indent="-514350">
              <a:buFont typeface="Arial"/>
              <a:buChar char="•"/>
            </a:pPr>
            <a:r>
              <a:rPr lang="en-US" sz="2600" dirty="0" smtClean="0"/>
              <a:t>Therapeutic mistakes can evoke/elicit emotional states clients often encounter in their outside lives. </a:t>
            </a:r>
          </a:p>
          <a:p>
            <a:pPr marL="1565910" lvl="3" indent="-514350">
              <a:buFont typeface="Arial"/>
              <a:buChar char="•"/>
            </a:pPr>
            <a:r>
              <a:rPr lang="en-US" sz="2600" dirty="0" smtClean="0"/>
              <a:t>Pulling for CRB2s in these contexts can be very useful for generalization 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dirty="0" smtClean="0"/>
              <a:t>Mistakes also allow for a powerful type of reinforcement for clients: allowing them to help you grow (T1’s can get shaped into T2’s)</a:t>
            </a:r>
          </a:p>
          <a:p>
            <a:pPr marL="1108710" lvl="2" indent="-514350">
              <a:buFont typeface="Arial"/>
              <a:buChar char="•"/>
            </a:pPr>
            <a:endParaRPr lang="en-US" dirty="0" smtClean="0"/>
          </a:p>
          <a:p>
            <a:pPr marL="1108710" lvl="2" indent="-514350">
              <a:buFont typeface="Arial"/>
              <a:buChar char="•"/>
            </a:pPr>
            <a:endParaRPr lang="en-US" sz="2900" dirty="0" smtClean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413933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Practice: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Skills Drill </a:t>
            </a:r>
            <a:r>
              <a:rPr lang="en-US" dirty="0" smtClean="0"/>
              <a:t>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88849"/>
            <a:ext cx="8153400" cy="4758338"/>
          </a:xfrm>
          <a:solidFill>
            <a:schemeClr val="accent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/>
              <a:buChar char="•"/>
            </a:pPr>
            <a:r>
              <a:rPr lang="en-US" sz="4900" dirty="0" smtClean="0">
                <a:solidFill>
                  <a:srgbClr val="FF0000"/>
                </a:solidFill>
              </a:rPr>
              <a:t>Partner 1:</a:t>
            </a:r>
          </a:p>
          <a:p>
            <a:pPr marL="834390" lvl="1" indent="-514350">
              <a:buFont typeface="Arial"/>
              <a:buChar char="•"/>
            </a:pPr>
            <a:r>
              <a:rPr lang="en-US" sz="4900" dirty="0" smtClean="0"/>
              <a:t>1 minute to describe your main CRB1’s in this workshop</a:t>
            </a:r>
          </a:p>
          <a:p>
            <a:pPr marL="514350" indent="-514350">
              <a:buFont typeface="Arial"/>
              <a:buChar char="•"/>
            </a:pPr>
            <a:r>
              <a:rPr lang="en-US" sz="4900" dirty="0" smtClean="0">
                <a:solidFill>
                  <a:srgbClr val="FF0000"/>
                </a:solidFill>
              </a:rPr>
              <a:t>Partner 2:</a:t>
            </a:r>
          </a:p>
          <a:p>
            <a:pPr marL="834390" lvl="1" indent="-514350">
              <a:buFont typeface="Arial"/>
              <a:buChar char="•"/>
            </a:pPr>
            <a:r>
              <a:rPr lang="en-US" sz="4900" dirty="0"/>
              <a:t>1</a:t>
            </a:r>
            <a:r>
              <a:rPr lang="en-US" sz="4900" dirty="0" smtClean="0"/>
              <a:t> minutes to brainstorm/hypothesize how you might be able to evoke your partner’s CRB2s in a brief interaction. Aim for hard evokes!    </a:t>
            </a:r>
          </a:p>
          <a:p>
            <a:pPr marL="514350" indent="-514350">
              <a:buFont typeface="Arial"/>
              <a:buChar char="•"/>
            </a:pPr>
            <a:r>
              <a:rPr lang="en-US" sz="4900" dirty="0" smtClean="0"/>
              <a:t>Then switch</a:t>
            </a:r>
            <a:endParaRPr lang="en-US" sz="4900" dirty="0"/>
          </a:p>
          <a:p>
            <a:pPr marL="0" indent="0" algn="r">
              <a:buNone/>
            </a:pPr>
            <a:r>
              <a:rPr lang="en-US" sz="2100" dirty="0" smtClean="0"/>
              <a:t>2’ each round/5’ total</a:t>
            </a: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681060"/>
            <a:ext cx="8153400" cy="6637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171916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7251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dirty="0" smtClean="0"/>
              <a:t>Soft </a:t>
            </a:r>
            <a:r>
              <a:rPr lang="en-US" dirty="0" err="1" smtClean="0"/>
              <a:t>vs</a:t>
            </a:r>
            <a:r>
              <a:rPr lang="en-US" dirty="0" smtClean="0"/>
              <a:t> Hard Evokes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 smtClean="0"/>
              <a:t>Working with emotional avoidance (ubiquitous CRB1)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 smtClean="0"/>
              <a:t>Shift awareness to present moment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/>
              <a:t>Out-to-in </a:t>
            </a:r>
            <a:r>
              <a:rPr lang="en-US" dirty="0" smtClean="0"/>
              <a:t>parallels 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 smtClean="0"/>
              <a:t>Asking for CRB2’s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 smtClean="0"/>
              <a:t>Self-disclosure</a:t>
            </a:r>
          </a:p>
          <a:p>
            <a:pPr marL="457200" indent="-457200">
              <a:buFont typeface="Wingdings" charset="2"/>
              <a:buChar char="u"/>
            </a:pPr>
            <a:r>
              <a:rPr lang="en-US" dirty="0" smtClean="0"/>
              <a:t>“Mistakes”</a:t>
            </a:r>
          </a:p>
          <a:p>
            <a:pPr marL="457200" indent="-457200">
              <a:buFont typeface="Wingdings" charset="2"/>
              <a:buChar char="u"/>
            </a:pPr>
            <a:endParaRPr lang="en-US" dirty="0" smtClean="0"/>
          </a:p>
          <a:p>
            <a:pPr marL="457200" indent="-457200">
              <a:buFont typeface="Wingdings" charset="2"/>
              <a:buChar char="u"/>
            </a:pPr>
            <a:endParaRPr lang="en-US" dirty="0" smtClean="0"/>
          </a:p>
          <a:p>
            <a:pPr marL="457200" indent="-457200">
              <a:buFont typeface="Wingdings" charset="2"/>
              <a:buChar char="u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EVOKING STRATEGIES &amp; SKILLS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329685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47" y="1633053"/>
            <a:ext cx="6957051" cy="211142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Soft &amp; Hard Evokes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269980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vs. Hard Evokes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399"/>
            <a:ext cx="3886200" cy="40711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Evoking CRB in session, </a:t>
            </a:r>
            <a:r>
              <a:rPr lang="en-US" u="sng" dirty="0" smtClean="0"/>
              <a:t>but not within the relationship</a:t>
            </a:r>
          </a:p>
          <a:p>
            <a:pPr lvl="1"/>
            <a:r>
              <a:rPr lang="en-US" i="1" dirty="0" smtClean="0"/>
              <a:t>Can you sink in to that feeling a bit more?</a:t>
            </a:r>
          </a:p>
          <a:p>
            <a:pPr lvl="1"/>
            <a:r>
              <a:rPr lang="en-US" i="1" dirty="0" smtClean="0"/>
              <a:t>I notice you staying really intellectual about all this.  What’s going on in your body?</a:t>
            </a:r>
          </a:p>
          <a:p>
            <a:pPr lvl="1"/>
            <a:r>
              <a:rPr lang="en-US" dirty="0" smtClean="0"/>
              <a:t>Assigning homework, experiential exercises,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2752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Evoking CRB </a:t>
            </a:r>
            <a:r>
              <a:rPr lang="en-US" u="sng" dirty="0" smtClean="0"/>
              <a:t>within the therapeutic relationship</a:t>
            </a:r>
          </a:p>
          <a:p>
            <a:pPr lvl="1"/>
            <a:r>
              <a:rPr lang="en-US" dirty="0" smtClean="0"/>
              <a:t>Eyes-on</a:t>
            </a:r>
          </a:p>
          <a:p>
            <a:pPr lvl="1"/>
            <a:r>
              <a:rPr lang="en-US" i="1" dirty="0" smtClean="0"/>
              <a:t>What do you see in my eyes right now?</a:t>
            </a:r>
          </a:p>
          <a:p>
            <a:pPr lvl="1"/>
            <a:r>
              <a:rPr lang="en-US" i="1" dirty="0" smtClean="0"/>
              <a:t>How can you take up more space in our relationship?</a:t>
            </a:r>
          </a:p>
          <a:p>
            <a:pPr lvl="1"/>
            <a:r>
              <a:rPr lang="en-US" i="1" dirty="0" smtClean="0"/>
              <a:t>Can you find a way to be in your anger without pushing me away right now?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SOFT EVOKES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HARD EVOKES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237721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47" y="1633053"/>
            <a:ext cx="6957051" cy="267227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Disrupting emotional avoidance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58806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Notice Emotional Avoidance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862" y="1765153"/>
            <a:ext cx="8370186" cy="48495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 smtClean="0"/>
              <a:t>Find emotional avoidance as it’s occurring (Rule 1)</a:t>
            </a:r>
          </a:p>
          <a:p>
            <a:pPr marL="0" indent="0">
              <a:buNone/>
            </a:pPr>
            <a:endParaRPr lang="en-US" sz="900" dirty="0" smtClean="0"/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Avoiding eye contact</a:t>
            </a:r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Intellectualizing</a:t>
            </a:r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Telling stories, complaining, “running the script”</a:t>
            </a:r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Pressured speech, talking too fast</a:t>
            </a:r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Staying stuck in secondary emotions or expressing an emotional front that doesn’t seem to evolve</a:t>
            </a:r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Canceling sessions</a:t>
            </a:r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Not doing homework</a:t>
            </a:r>
          </a:p>
          <a:p>
            <a:pPr marL="834390" lvl="1" indent="-514350">
              <a:buFont typeface="Arial"/>
              <a:buChar char="•"/>
            </a:pPr>
            <a:r>
              <a:rPr lang="en-US" sz="3100" dirty="0" smtClean="0"/>
              <a:t>…What else?</a:t>
            </a:r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340815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Disrupt Emotional Avoidance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49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Once </a:t>
            </a:r>
            <a:r>
              <a:rPr lang="en-US" sz="4000" dirty="0"/>
              <a:t>you think you’ve found it,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shift </a:t>
            </a:r>
            <a:r>
              <a:rPr lang="en-US" sz="4000" dirty="0"/>
              <a:t>from “then, there” content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to </a:t>
            </a:r>
            <a:r>
              <a:rPr lang="en-US" sz="4000" dirty="0"/>
              <a:t>“here, now” process,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slow </a:t>
            </a:r>
            <a:r>
              <a:rPr lang="en-US" sz="4000" dirty="0"/>
              <a:t>down, and… </a:t>
            </a:r>
          </a:p>
          <a:p>
            <a:pPr marL="1565910" lvl="3" indent="-514350">
              <a:buFont typeface="Arial"/>
              <a:buChar char="•"/>
            </a:pPr>
            <a:endParaRPr lang="en-US" sz="2600" dirty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189688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Evoking Strategies: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Disrupt Emotional Avoidance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49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u="sng" dirty="0" smtClean="0"/>
              <a:t>Ask about it directly</a:t>
            </a:r>
            <a:r>
              <a:rPr lang="en-US" sz="5400" dirty="0" smtClean="0"/>
              <a:t>!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i="1" dirty="0" smtClean="0"/>
              <a:t>“</a:t>
            </a:r>
            <a:r>
              <a:rPr lang="en-US" sz="3200" i="1" dirty="0"/>
              <a:t>What are you avoiding </a:t>
            </a:r>
            <a:r>
              <a:rPr lang="en-US" sz="3200" i="1" dirty="0" smtClean="0"/>
              <a:t>by/with…</a:t>
            </a:r>
            <a:r>
              <a:rPr lang="en-US" sz="3200" i="1" dirty="0"/>
              <a:t>?</a:t>
            </a:r>
            <a:r>
              <a:rPr lang="en-US" sz="3200" i="1" dirty="0" smtClean="0"/>
              <a:t>”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i="1" dirty="0" smtClean="0"/>
              <a:t>“What’s going on with your clenched hands right now?”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i="1" dirty="0" smtClean="0"/>
              <a:t>“What just happened when you looked away?”</a:t>
            </a:r>
          </a:p>
          <a:p>
            <a:pPr marL="834390" lvl="1" indent="-514350">
              <a:buFont typeface="Arial"/>
              <a:buChar char="•"/>
            </a:pPr>
            <a:r>
              <a:rPr lang="en-US" sz="3200" i="1" dirty="0" smtClean="0"/>
              <a:t>“What are you doing to block this?”</a:t>
            </a:r>
            <a:endParaRPr lang="en-US" sz="3200" i="1" dirty="0"/>
          </a:p>
          <a:p>
            <a:pPr marL="1565910" lvl="3" indent="-514350">
              <a:buFont typeface="Arial"/>
              <a:buChar char="•"/>
            </a:pPr>
            <a:endParaRPr lang="en-US" sz="2600" dirty="0"/>
          </a:p>
          <a:p>
            <a:pPr marL="834390" lvl="1" indent="-514350">
              <a:buFont typeface="Arial"/>
              <a:buChar char="•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 smtClean="0"/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7232" y="43934"/>
            <a:ext cx="218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Mary Loudon, 2015</a:t>
            </a:r>
          </a:p>
        </p:txBody>
      </p:sp>
    </p:spTree>
    <p:extLst>
      <p:ext uri="{BB962C8B-B14F-4D97-AF65-F5344CB8AC3E}">
        <p14:creationId xmlns:p14="http://schemas.microsoft.com/office/powerpoint/2010/main" val="63331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12112</TotalTime>
  <Words>1131</Words>
  <Application>Microsoft Macintosh PowerPoint</Application>
  <PresentationFormat>On-screen Show (4:3)</PresentationFormat>
  <Paragraphs>171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FAP SKILLS TRAINING: Evoking</vt:lpstr>
      <vt:lpstr>Rule 2: Evoking CRB</vt:lpstr>
      <vt:lpstr>EVOKING STRATEGIES &amp; SKILLS</vt:lpstr>
      <vt:lpstr>Soft &amp; Hard Evokes</vt:lpstr>
      <vt:lpstr>Soft vs. Hard Evokes</vt:lpstr>
      <vt:lpstr>Disrupting emotional avoidance</vt:lpstr>
      <vt:lpstr>Evoking Strategies: Notice Emotional Avoidance </vt:lpstr>
      <vt:lpstr>Evoking Strategies: Disrupt Emotional Avoidance </vt:lpstr>
      <vt:lpstr>Evoking Strategies: Disrupt Emotional Avoidance </vt:lpstr>
      <vt:lpstr>Evoking Strategies: Disrupt Emotional Avoidance </vt:lpstr>
      <vt:lpstr>Evoking Strategies: Disrupt Emotional Avoidance </vt:lpstr>
      <vt:lpstr>Evoking Strategies: Disrupt Emotional Avoidance </vt:lpstr>
      <vt:lpstr>Move into the present moment</vt:lpstr>
      <vt:lpstr>Evoking Strategies: Shift to present moment process </vt:lpstr>
      <vt:lpstr>Out-to-in parallels</vt:lpstr>
      <vt:lpstr>Evoking Strategies: Make “out-to-in” parallels </vt:lpstr>
      <vt:lpstr>Evoking Strategies: Make “out-to-in” parallels </vt:lpstr>
      <vt:lpstr>Ask directly for crb2’s</vt:lpstr>
      <vt:lpstr>Evoking Strategies: Ask directly for a CRB2 </vt:lpstr>
      <vt:lpstr>Make yourself the evocative stimulus (SEv/SD)</vt:lpstr>
      <vt:lpstr>Evoking Strategies: Use yourself! </vt:lpstr>
      <vt:lpstr>Evoking Strategies: Embracing mistakes: it’s ok to make ‘em! </vt:lpstr>
      <vt:lpstr>Evoking Practice: Skills Drill in pairs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FAP SKILLS TRAINING: Evoking and Reinforcing</dc:title>
  <dc:creator>Mary Loudon</dc:creator>
  <cp:lastModifiedBy>Mary Loudon</cp:lastModifiedBy>
  <cp:revision>105</cp:revision>
  <cp:lastPrinted>2017-09-09T07:14:00Z</cp:lastPrinted>
  <dcterms:created xsi:type="dcterms:W3CDTF">2015-05-23T06:46:32Z</dcterms:created>
  <dcterms:modified xsi:type="dcterms:W3CDTF">2017-09-09T07:37:47Z</dcterms:modified>
</cp:coreProperties>
</file>